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86" r:id="rId3"/>
    <p:sldId id="294" r:id="rId4"/>
    <p:sldId id="256" r:id="rId5"/>
    <p:sldId id="301" r:id="rId6"/>
    <p:sldId id="302" r:id="rId7"/>
    <p:sldId id="30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CD"/>
    <a:srgbClr val="FFD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46" autoAdjust="0"/>
  </p:normalViewPr>
  <p:slideViewPr>
    <p:cSldViewPr snapToGrid="0">
      <p:cViewPr varScale="1">
        <p:scale>
          <a:sx n="83" d="100"/>
          <a:sy n="83" d="100"/>
        </p:scale>
        <p:origin x="523" y="77"/>
      </p:cViewPr>
      <p:guideLst/>
    </p:cSldViewPr>
  </p:slideViewPr>
  <p:outlineViewPr>
    <p:cViewPr>
      <p:scale>
        <a:sx n="33" d="100"/>
        <a:sy n="33" d="100"/>
      </p:scale>
      <p:origin x="0" y="-31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B766C-D144-4860-8378-C8AED84E14A7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F52D-3802-4A03-8323-AE312A03D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6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3110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1707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FD3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629BC-08C4-419B-826A-1BC4172105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817E27A-D2C6-4E06-80BD-562704DD34C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/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7">
            <a:extLst>
              <a:ext uri="{FF2B5EF4-FFF2-40B4-BE49-F238E27FC236}">
                <a16:creationId xmlns:a16="http://schemas.microsoft.com/office/drawing/2014/main" id="{9282A5A3-ACE7-4C35-9144-BCE922B02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rgbClr val="FFD3B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8007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120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4022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8187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6674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041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2195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4173"/>
            <a:ext cx="12192000" cy="963826"/>
          </a:xfrm>
          <a:prstGeom prst="rect">
            <a:avLst/>
          </a:prstGeom>
          <a:solidFill>
            <a:srgbClr val="FFD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B7AEB-FC4F-44E0-8373-3FBAF0071727}"/>
              </a:ext>
            </a:extLst>
          </p:cNvPr>
          <p:cNvSpPr txBox="1"/>
          <p:nvPr userDrawn="1"/>
        </p:nvSpPr>
        <p:spPr>
          <a:xfrm>
            <a:off x="2971800" y="6240780"/>
            <a:ext cx="624992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noProof="0"/>
              <a:t>Uudistuva ja osaava Suomi 2021–2027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2E1622E-5A65-4724-91BA-D79AA8AD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46219" y="6048766"/>
            <a:ext cx="3153035" cy="6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7" r:id="rId3"/>
    <p:sldLayoutId id="2147483650" r:id="rId4"/>
    <p:sldLayoutId id="2147483662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51" r:id="rId12"/>
    <p:sldLayoutId id="2147483654" r:id="rId13"/>
    <p:sldLayoutId id="214748365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inlex.fi/fi/laki/alkup/2021/20210757" TargetMode="External"/><Relationship Id="rId13" Type="http://schemas.openxmlformats.org/officeDocument/2006/relationships/hyperlink" Target="https://finlex.fi/fi/laki/ajantasa/2021/20210866" TargetMode="External"/><Relationship Id="rId3" Type="http://schemas.openxmlformats.org/officeDocument/2006/relationships/hyperlink" Target="https://eur-lex.europa.eu/legal-content/FI/TXT/?uri=CELEX%3A32021R1059" TargetMode="External"/><Relationship Id="rId7" Type="http://schemas.openxmlformats.org/officeDocument/2006/relationships/hyperlink" Target="https://www.finlex.fi/fi/laki/alkup/2021/20210756" TargetMode="External"/><Relationship Id="rId12" Type="http://schemas.openxmlformats.org/officeDocument/2006/relationships/hyperlink" Target="https://finlex.fi/fi/laki/alkup/2021/20210821" TargetMode="External"/><Relationship Id="rId2" Type="http://schemas.openxmlformats.org/officeDocument/2006/relationships/hyperlink" Target="https://eur-lex.europa.eu/legal-content/FI/TXT/?uri=CELEX%3A32021R1060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ur-lex.europa.eu/legal-content/FI/TXT/?uri=CELEX%3A32021R1056" TargetMode="External"/><Relationship Id="rId11" Type="http://schemas.openxmlformats.org/officeDocument/2006/relationships/hyperlink" Target="https://finlex.fi/fi/laki/alkup/2021/20210797" TargetMode="External"/><Relationship Id="rId5" Type="http://schemas.openxmlformats.org/officeDocument/2006/relationships/hyperlink" Target="https://eur-lex.europa.eu/legal-content/FI/ALL/?uri=CELEX%3A32021R1057" TargetMode="External"/><Relationship Id="rId10" Type="http://schemas.openxmlformats.org/officeDocument/2006/relationships/hyperlink" Target="https://www.finlex.fi/fi/laki/alkup/2021/20210795" TargetMode="External"/><Relationship Id="rId4" Type="http://schemas.openxmlformats.org/officeDocument/2006/relationships/hyperlink" Target="https://eur-lex.europa.eu/legal-content/FI/TXT/?uri=CELEX:32021R1058" TargetMode="External"/><Relationship Id="rId9" Type="http://schemas.openxmlformats.org/officeDocument/2006/relationships/hyperlink" Target="https://finlex.fi/fi/laki/alkup/2021/20210758" TargetMode="External"/><Relationship Id="rId14" Type="http://schemas.openxmlformats.org/officeDocument/2006/relationships/hyperlink" Target="https://finlex.fi/fi/laki/ajantasa/2021/202108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9F52-D099-4F59-B334-EDEB5AD1A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400" dirty="0"/>
              <a:t>Uudistuva ja osaava Suomi rakennerahastokausi </a:t>
            </a:r>
            <a:br>
              <a:rPr lang="fi-FI" sz="4400" dirty="0"/>
            </a:br>
            <a:r>
              <a:rPr lang="fi-FI" sz="4400" dirty="0"/>
              <a:t>2021-2027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9CE0E-B4B2-4351-A091-4E35FD640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HAKUINFO 8.2.2022</a:t>
            </a:r>
          </a:p>
          <a:p>
            <a:r>
              <a:rPr lang="fi-FI" dirty="0"/>
              <a:t>Etelä-</a:t>
            </a:r>
            <a:r>
              <a:rPr lang="fi-FI" dirty="0" err="1"/>
              <a:t>savon</a:t>
            </a:r>
            <a:r>
              <a:rPr lang="fi-FI" dirty="0"/>
              <a:t> maakuntaliitto</a:t>
            </a:r>
          </a:p>
          <a:p>
            <a:endParaRPr lang="fi-FI" dirty="0"/>
          </a:p>
          <a:p>
            <a:r>
              <a:rPr lang="fi-FI" dirty="0"/>
              <a:t>Merja Olenius kehittämisjohtaja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6214650-CFF7-46B4-B391-DF91D0D73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94" y="5902036"/>
            <a:ext cx="1380810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5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4C968F-2C8A-4975-B82A-71604EF3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Mitä tavoitteita uudella ohjelmakaudella rahoitetaan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AF52B6-B37E-418C-8DF6-D08AFA136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4459"/>
            <a:ext cx="10515600" cy="4357661"/>
          </a:xfrm>
        </p:spPr>
        <p:txBody>
          <a:bodyPr/>
          <a:lstStyle/>
          <a:p>
            <a:pPr marL="562610" marR="63500" indent="0" algn="just">
              <a:spcBef>
                <a:spcPts val="470"/>
              </a:spcBef>
              <a:spcAft>
                <a:spcPts val="0"/>
              </a:spcAft>
              <a:buNone/>
            </a:pPr>
            <a:r>
              <a:rPr lang="fi-FI" sz="1800" b="1" spc="-45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EAKR Euroopan aluekehitysrahasto</a:t>
            </a:r>
            <a:endParaRPr lang="fi-FI" sz="1800" b="1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63500" lvl="0" indent="-342900" algn="just">
              <a:spcBef>
                <a:spcPts val="47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1800" b="1" spc="-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Innovatiivinen Suomi </a:t>
            </a:r>
            <a:r>
              <a:rPr lang="fi-FI" sz="1800" spc="-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(TKI -toimintaa, digitalisaation hyödyt, Pk -yritysten kasvu ja kehitystä)</a:t>
            </a:r>
            <a:endParaRPr lang="fi-FI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63500" lvl="0" indent="-342900" algn="just">
              <a:spcBef>
                <a:spcPts val="47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1800" b="1" spc="-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Hiilineutraali suomi </a:t>
            </a:r>
            <a:r>
              <a:rPr lang="fi-FI" sz="1800" spc="-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(Energiatehokkuustoimia, Ilmastonmuutokseen sopeutumista ja kiertotalouteen siirtymistä)</a:t>
            </a:r>
            <a:endParaRPr lang="fi-FI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63500" lvl="0" indent="-342900" algn="just">
              <a:spcBef>
                <a:spcPts val="47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1800" b="1" spc="-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Saavutettavampi Suomi </a:t>
            </a:r>
            <a:r>
              <a:rPr lang="fi-FI" sz="1800" spc="-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(Alueellisen ja paikallisen saavutettavuuden parantamista Itä- ja Pohjois-Suomessa)</a:t>
            </a:r>
            <a:endParaRPr lang="fi-FI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62610" marR="63500" indent="0" algn="just">
              <a:spcBef>
                <a:spcPts val="470"/>
              </a:spcBef>
              <a:spcAft>
                <a:spcPts val="0"/>
              </a:spcAft>
              <a:buNone/>
            </a:pPr>
            <a:r>
              <a:rPr lang="fi-FI" sz="18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ESR+ Euroopan sosiaalirahasto (ELY –keskus)</a:t>
            </a:r>
          </a:p>
          <a:p>
            <a:pPr marL="342900" marR="63500" lvl="0" indent="-342900" algn="just">
              <a:spcBef>
                <a:spcPts val="47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1800" b="1" spc="-45" dirty="0">
                <a:latin typeface="Arial" panose="020B0604020202020204" pitchFamily="34" charset="0"/>
                <a:cs typeface="Arial" panose="020B0604020202020204" pitchFamily="34" charset="0"/>
              </a:rPr>
              <a:t>Työllistävä, osaava ja osallistava 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Suomi (Työllistymistä, jatkuvaa oppimista, yhdenvertaista osallistuvuutta)</a:t>
            </a:r>
            <a:endParaRPr lang="fi-FI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63500" lvl="0" indent="-342900" algn="just">
              <a:spcBef>
                <a:spcPts val="47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1800" b="1" spc="-45" dirty="0">
                <a:latin typeface="Arial" panose="020B0604020202020204" pitchFamily="34" charset="0"/>
                <a:cs typeface="Arial" panose="020B0604020202020204" pitchFamily="34" charset="0"/>
              </a:rPr>
              <a:t>Sosiaalisten innovaatioiden Suomi 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(Turvaverkkoja lasten ja nuorten tulevaisuuteen)</a:t>
            </a:r>
          </a:p>
          <a:p>
            <a:pPr marL="342900" marR="63500" lvl="0" indent="-342900" algn="just">
              <a:spcBef>
                <a:spcPts val="470"/>
              </a:spcBef>
              <a:spcAft>
                <a:spcPts val="0"/>
              </a:spcAft>
              <a:buFont typeface="+mj-lt"/>
              <a:buAutoNum type="arabicPeriod"/>
            </a:pPr>
            <a:endParaRPr lang="fi-FI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i-FI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JTF Oikeudenmukaisen siirtymän rahasto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Ohjelmalla tarjotaan alueellista tukea turvetuotannosta </a:t>
            </a:r>
            <a:r>
              <a:rPr lang="fi-FI" sz="1600" b="0" dirty="0">
                <a:effectLst/>
              </a:rPr>
              <a:t>luopumisen vuoksi talouden  monipuolistamiseen ja uudistamiseen, sekä työntekijöiden jatko- ja uudelleen kouluttamiseen ja työllisyyttä parantaviin hankkeisiin. </a:t>
            </a:r>
          </a:p>
          <a:p>
            <a:pPr lvl="1" fontAlgn="base">
              <a:lnSpc>
                <a:spcPct val="107000"/>
              </a:lnSpc>
              <a:spcAft>
                <a:spcPts val="1800"/>
              </a:spcAft>
            </a:pPr>
            <a:endParaRPr lang="fi-FI" sz="1600" dirty="0">
              <a:latin typeface="Arial" panose="020B0604020202020204" pitchFamily="34" charset="0"/>
            </a:endParaRPr>
          </a:p>
          <a:p>
            <a:pPr marL="0" indent="0" fontAlgn="base">
              <a:lnSpc>
                <a:spcPct val="107000"/>
              </a:lnSpc>
              <a:spcAft>
                <a:spcPts val="1800"/>
              </a:spcAft>
              <a:buNone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4FBF4BF-A144-4FC6-B315-4E8307012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94" y="5902036"/>
            <a:ext cx="1380810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8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EA6012-5BDD-4A70-A986-48D80040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58"/>
            <a:ext cx="10515600" cy="1033907"/>
          </a:xfrm>
        </p:spPr>
        <p:txBody>
          <a:bodyPr anchor="b">
            <a:normAutofit/>
          </a:bodyPr>
          <a:lstStyle/>
          <a:p>
            <a:r>
              <a:rPr lang="fi-FI" sz="2500" b="1" i="0" dirty="0">
                <a:effectLst/>
              </a:rPr>
              <a:t>Maakuntaohjelma 2022-2025 ja älykkään erikoistumisen strategia ohjaavat rahoitettavien hankkeiden valinnassa -&gt; </a:t>
            </a:r>
            <a:br>
              <a:rPr lang="fi-FI" sz="2500" b="1" i="0" dirty="0">
                <a:effectLst/>
              </a:rPr>
            </a:br>
            <a:endParaRPr lang="fi-FI" sz="2500" dirty="0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5016CC7E-F820-4893-84A5-0A69D8EDE81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65" y="2162519"/>
            <a:ext cx="5853668" cy="3582499"/>
          </a:xfrm>
          <a:noFill/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D710CAD-F6BC-4181-B825-228F88EF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9467"/>
            <a:ext cx="4889066" cy="3872653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Uudistuvat elinkeinot ja TKI –toiminta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Hyvinvoivat ihmiset ja hyvä ympäristö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Tuloksellinen oma tekeminen ja yhteistyö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Hyvä fyysinen ja digitaalinen saavutettavuus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101706B6-C470-4B9B-9529-4F6F48DD87E2}"/>
              </a:ext>
            </a:extLst>
          </p:cNvPr>
          <p:cNvSpPr/>
          <p:nvPr/>
        </p:nvSpPr>
        <p:spPr>
          <a:xfrm>
            <a:off x="658067" y="1659467"/>
            <a:ext cx="4902200" cy="77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dirty="0">
              <a:solidFill>
                <a:schemeClr val="tx1"/>
              </a:solidFill>
            </a:endParaRPr>
          </a:p>
          <a:p>
            <a:pPr algn="ctr"/>
            <a:r>
              <a:rPr lang="fi-FI" sz="2000" dirty="0">
                <a:solidFill>
                  <a:schemeClr val="tx1"/>
                </a:solidFill>
              </a:rPr>
              <a:t>Maakuntaohjelman </a:t>
            </a:r>
          </a:p>
          <a:p>
            <a:pPr algn="ctr"/>
            <a:r>
              <a:rPr lang="fi-FI" sz="2000" dirty="0">
                <a:solidFill>
                  <a:schemeClr val="tx1"/>
                </a:solidFill>
              </a:rPr>
              <a:t>tavoitteet ja painopisteet </a:t>
            </a:r>
          </a:p>
          <a:p>
            <a:pPr algn="ctr"/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AF8FB32-84AB-4887-8DCB-462765995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94" y="5902036"/>
            <a:ext cx="1380810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5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>
            <a:extLst>
              <a:ext uri="{FF2B5EF4-FFF2-40B4-BE49-F238E27FC236}">
                <a16:creationId xmlns:a16="http://schemas.microsoft.com/office/drawing/2014/main" id="{517F4145-1D18-924D-AFBE-8EF046482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840" y="2732220"/>
            <a:ext cx="1360366" cy="1315589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937BC36B-B1B3-404B-B8C9-E19F66959846}"/>
              </a:ext>
            </a:extLst>
          </p:cNvPr>
          <p:cNvSpPr/>
          <p:nvPr/>
        </p:nvSpPr>
        <p:spPr>
          <a:xfrm>
            <a:off x="7611269" y="1061545"/>
            <a:ext cx="4168927" cy="2186152"/>
          </a:xfrm>
          <a:prstGeom prst="rect">
            <a:avLst/>
          </a:prstGeom>
          <a:solidFill>
            <a:srgbClr val="AC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84BEE2E-338B-C148-8BC6-CF05179B58AE}"/>
              </a:ext>
            </a:extLst>
          </p:cNvPr>
          <p:cNvSpPr/>
          <p:nvPr/>
        </p:nvSpPr>
        <p:spPr>
          <a:xfrm>
            <a:off x="7611269" y="3429000"/>
            <a:ext cx="4168927" cy="2186152"/>
          </a:xfrm>
          <a:prstGeom prst="rect">
            <a:avLst/>
          </a:prstGeom>
          <a:solidFill>
            <a:srgbClr val="F9C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rgbClr val="F9C623"/>
                </a:solidFill>
              </a:ln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FE0C1D7-E777-9941-AC69-51A0066C0338}"/>
              </a:ext>
            </a:extLst>
          </p:cNvPr>
          <p:cNvSpPr/>
          <p:nvPr/>
        </p:nvSpPr>
        <p:spPr>
          <a:xfrm>
            <a:off x="877019" y="1061545"/>
            <a:ext cx="3462310" cy="2186152"/>
          </a:xfrm>
          <a:prstGeom prst="rect">
            <a:avLst/>
          </a:prstGeom>
          <a:solidFill>
            <a:srgbClr val="B9D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Toimivat hyvinvointipalvelut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Asukkaiden osallisuus ja yhteisöllisyys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Ilmiömäinen kulttuuri ja kulttuurikäsityksen muutos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Elinympäristön puhtaus ja turvallisuus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Saimaan ainutlaatuiset luonto- ja kulttuuriarvot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Uudistuva yhdyskuntarakenne</a:t>
            </a:r>
            <a:endParaRPr lang="fi-FI" sz="1200" dirty="0">
              <a:ln>
                <a:solidFill>
                  <a:srgbClr val="F9C623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0F95D16-D08F-634F-8276-8E3443E46719}"/>
              </a:ext>
            </a:extLst>
          </p:cNvPr>
          <p:cNvSpPr/>
          <p:nvPr/>
        </p:nvSpPr>
        <p:spPr>
          <a:xfrm>
            <a:off x="918299" y="3555525"/>
            <a:ext cx="3451801" cy="2186152"/>
          </a:xfrm>
          <a:prstGeom prst="rect">
            <a:avLst/>
          </a:prstGeom>
          <a:solidFill>
            <a:srgbClr val="233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3377A05A-FAD8-6D4A-9D0A-0CFE0D906CF9}"/>
              </a:ext>
            </a:extLst>
          </p:cNvPr>
          <p:cNvSpPr/>
          <p:nvPr/>
        </p:nvSpPr>
        <p:spPr>
          <a:xfrm>
            <a:off x="3589981" y="3754896"/>
            <a:ext cx="2186152" cy="21861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ACD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81A770A-F06F-2D43-A436-081313D6DF14}"/>
              </a:ext>
            </a:extLst>
          </p:cNvPr>
          <p:cNvSpPr/>
          <p:nvPr/>
        </p:nvSpPr>
        <p:spPr>
          <a:xfrm>
            <a:off x="6317472" y="1061545"/>
            <a:ext cx="2186152" cy="21861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B442DBB7-4035-B64F-B221-911C0F645CFE}"/>
              </a:ext>
            </a:extLst>
          </p:cNvPr>
          <p:cNvSpPr/>
          <p:nvPr/>
        </p:nvSpPr>
        <p:spPr>
          <a:xfrm>
            <a:off x="3677866" y="1061545"/>
            <a:ext cx="2186152" cy="21861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A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0035EF5D-D276-4346-981A-D3E246846D97}"/>
              </a:ext>
            </a:extLst>
          </p:cNvPr>
          <p:cNvSpPr/>
          <p:nvPr/>
        </p:nvSpPr>
        <p:spPr>
          <a:xfrm>
            <a:off x="6375444" y="3610304"/>
            <a:ext cx="2186152" cy="21861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E99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99A2D7D5-A73E-9346-B07A-6EC341C4BFBA}"/>
              </a:ext>
            </a:extLst>
          </p:cNvPr>
          <p:cNvSpPr txBox="1"/>
          <p:nvPr/>
        </p:nvSpPr>
        <p:spPr>
          <a:xfrm>
            <a:off x="1351106" y="555449"/>
            <a:ext cx="1035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atin typeface="Times" pitchFamily="2" charset="0"/>
              </a:rPr>
              <a:t>Maakuntaohjelman tavoitteet ja painopisteet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67E218CB-383D-9D46-8581-4DE98F959212}"/>
              </a:ext>
            </a:extLst>
          </p:cNvPr>
          <p:cNvSpPr txBox="1"/>
          <p:nvPr/>
        </p:nvSpPr>
        <p:spPr>
          <a:xfrm>
            <a:off x="917057" y="3610305"/>
            <a:ext cx="26549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Vahva profiloituminen Suomessa ja kansainvälisesti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Yhteistyöhakuinen Etelä-Savo on arvostettu ja haluttu kumppani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Oikea-aikainen ja vaikuttava viestintä – oma erityislaatuisuus ja vahvuudet näkyviin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Yhteinen tahto ja tuloksellinen yhdessä tekeminen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Järjestötoiminnan vahva osallisuus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E2B5D96C-37D8-F24A-9DE2-DA1AB85D89BF}"/>
              </a:ext>
            </a:extLst>
          </p:cNvPr>
          <p:cNvSpPr txBox="1"/>
          <p:nvPr/>
        </p:nvSpPr>
        <p:spPr>
          <a:xfrm>
            <a:off x="8466673" y="1061544"/>
            <a:ext cx="33135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Koulutus- ja osaamistarpeiden ennakointi yritysten ja yhteiskunnan tarpeisiin sekä monipuoliset koulutusmahdollisuudet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Metsä, Ruoka, Vesi – vahvat klusterit ja TKI-alustat, yritysten liike-toimintaosaaminen, digitaalisuus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Kiertotalous ja uudet vähähiiliset energiaratkaisut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Uudet puupohjaiset tuotteet ja puunjalostuksen prosessiteknologiat, puurakentaminen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Kestävät vähähiiliset ruokajärjestelmät, jatko-jalostus ja </a:t>
            </a:r>
            <a:r>
              <a:rPr lang="fi-FI" sz="1000" dirty="0" err="1">
                <a:latin typeface="Arial" panose="020B0604020202020204" pitchFamily="34" charset="0"/>
                <a:cs typeface="Arial" panose="020B0604020202020204" pitchFamily="34" charset="0"/>
              </a:rPr>
              <a:t>brändäys</a:t>
            </a: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, luomu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Saimaa kehitysalustana – yhdessä lisää bisnestä ja hyvinvointia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Puhtaan veden teknologiat, vesikiertotalous ja vesiliiketoiminta</a:t>
            </a:r>
          </a:p>
          <a:p>
            <a:endParaRPr lang="fi-FI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DE7D11A0-298F-0743-89FC-911785ED9DE6}"/>
              </a:ext>
            </a:extLst>
          </p:cNvPr>
          <p:cNvSpPr txBox="1"/>
          <p:nvPr/>
        </p:nvSpPr>
        <p:spPr>
          <a:xfrm>
            <a:off x="8466672" y="3555525"/>
            <a:ext cx="25823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Asukkaiden ja yritysten tarpeisiin vastaava liikennejärjestelmä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Vaikuttaminen valtion väyläverkon kehittämiseen ja ylläpitoon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Alemman tieverkon korjausvelan vähentäminen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Tavoitteellinen tietoliikenneverkko ja digitaaliset palvelut mahdollistavat monipaikkaisen asumisen ja työnteon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DAA52F75-A0D2-FB43-971E-06B50B93B33A}"/>
              </a:ext>
            </a:extLst>
          </p:cNvPr>
          <p:cNvSpPr txBox="1"/>
          <p:nvPr/>
        </p:nvSpPr>
        <p:spPr>
          <a:xfrm>
            <a:off x="3881105" y="1569816"/>
            <a:ext cx="1800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HYVINVOIVAT IHMISET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JA HYVÄ YMPÄRISTÖ</a:t>
            </a:r>
          </a:p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Ilmastonmuutoksen uudet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ratkaisut, arjen sujuvuus,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kaikki mukana, kulttuurista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virtaa, vastuullisuus,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vähemmällä enemmän ja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puhtaammin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6811D1CB-F39C-0E4A-AA40-0A3117304ABA}"/>
              </a:ext>
            </a:extLst>
          </p:cNvPr>
          <p:cNvSpPr txBox="1"/>
          <p:nvPr/>
        </p:nvSpPr>
        <p:spPr>
          <a:xfrm>
            <a:off x="3870829" y="4511716"/>
            <a:ext cx="180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TULOKSELLINEN OMA TEKEMINEN JA YHTEISTYÖ</a:t>
            </a:r>
          </a:p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Aktiivinen viestintä,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laaja näkyvyys ja tunnettuus,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Etelä-Savo osana kansallisia ja globaaleja verkostoja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9703218E-270B-B848-A807-F968939EE8A3}"/>
              </a:ext>
            </a:extLst>
          </p:cNvPr>
          <p:cNvSpPr txBox="1"/>
          <p:nvPr/>
        </p:nvSpPr>
        <p:spPr>
          <a:xfrm>
            <a:off x="6520945" y="1640269"/>
            <a:ext cx="180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UUDISTUVAT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ELINKEINOT JA</a:t>
            </a:r>
          </a:p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TKI-TOIMINTA</a:t>
            </a:r>
          </a:p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Kilpailukykyiset yritykset,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innovatiivinen TKI-toiminta ja vihreä kasvu, osaava työvoima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8A5E2B66-75BA-BC4C-935D-872AB41DBF64}"/>
              </a:ext>
            </a:extLst>
          </p:cNvPr>
          <p:cNvSpPr txBox="1"/>
          <p:nvPr/>
        </p:nvSpPr>
        <p:spPr>
          <a:xfrm>
            <a:off x="6520945" y="4507044"/>
            <a:ext cx="180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HYVÄ FYYSINEN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JA DIGITAALINEN</a:t>
            </a:r>
          </a:p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SAAVUTETTAVUUS</a:t>
            </a:r>
            <a:b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Toimivat liikenne- ja </a:t>
            </a:r>
          </a:p>
          <a:p>
            <a:pPr algn="ctr"/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viestintäyhteydet, sujuvat liikenne- ja digipalvelut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75336309-9841-460B-B47A-707EC279D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94" y="5902036"/>
            <a:ext cx="1380810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5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1EB708-CDED-453E-A5F1-BC550B9F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b="1" dirty="0"/>
              <a:t>Rahoitusprosessi uudella ohjelmakaudella 2021-2027</a:t>
            </a: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7E60E39A-5BEF-49F9-8D33-B87B37BF5EFC}"/>
              </a:ext>
            </a:extLst>
          </p:cNvPr>
          <p:cNvSpPr/>
          <p:nvPr/>
        </p:nvSpPr>
        <p:spPr>
          <a:xfrm>
            <a:off x="492931" y="3757420"/>
            <a:ext cx="1634067" cy="181186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HAKU AUKEAA EURA2021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F4B59A5D-4DAC-4ACC-968B-894475865E2D}"/>
              </a:ext>
            </a:extLst>
          </p:cNvPr>
          <p:cNvSpPr/>
          <p:nvPr/>
        </p:nvSpPr>
        <p:spPr>
          <a:xfrm>
            <a:off x="9000068" y="3446184"/>
            <a:ext cx="1871133" cy="21164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MYR:in</a:t>
            </a:r>
            <a:r>
              <a:rPr lang="fi-FI" dirty="0">
                <a:solidFill>
                  <a:schemeClr val="tx1"/>
                </a:solidFill>
              </a:rPr>
              <a:t> lausunto kun tuen määrä  ylittää 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500 000 e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CB5E4A92-4B63-4D94-A799-63F9D18D5713}"/>
              </a:ext>
            </a:extLst>
          </p:cNvPr>
          <p:cNvSpPr/>
          <p:nvPr/>
        </p:nvSpPr>
        <p:spPr>
          <a:xfrm>
            <a:off x="6789757" y="3446184"/>
            <a:ext cx="1871133" cy="21164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solidFill>
                  <a:schemeClr val="tx1"/>
                </a:solidFill>
              </a:rPr>
              <a:t>MYR sihteeristön kokouksen lausunto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A325C1A9-1214-4CAA-8D25-82DB163B1331}"/>
              </a:ext>
            </a:extLst>
          </p:cNvPr>
          <p:cNvSpPr/>
          <p:nvPr/>
        </p:nvSpPr>
        <p:spPr>
          <a:xfrm>
            <a:off x="2556933" y="3750733"/>
            <a:ext cx="1931758" cy="18118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HAKEMUS JÄTETÄÄN KÄSITTELYYN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EURA2021:ssa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60AB6DD2-21DD-4C86-BD5F-BF4FCE0BD68D}"/>
              </a:ext>
            </a:extLst>
          </p:cNvPr>
          <p:cNvSpPr/>
          <p:nvPr/>
        </p:nvSpPr>
        <p:spPr>
          <a:xfrm>
            <a:off x="4665130" y="2937933"/>
            <a:ext cx="1871133" cy="26246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HAKEMUKSET OTETAAN 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SIHTEERISTÖN valmisteltavaksi 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EURA2021:ssa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43667BFC-9C26-483F-A01C-064A36151BB8}"/>
              </a:ext>
            </a:extLst>
          </p:cNvPr>
          <p:cNvSpPr/>
          <p:nvPr/>
        </p:nvSpPr>
        <p:spPr>
          <a:xfrm>
            <a:off x="1628133" y="1634317"/>
            <a:ext cx="1634067" cy="1811867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HAKIJA VALMISTELEE HAKEMUSTA JA ON  YHTEYDESSÄ RAHOITTAJA- TAHOON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061802D9-823D-47CD-987B-A8C26CBFCAF6}"/>
              </a:ext>
            </a:extLst>
          </p:cNvPr>
          <p:cNvSpPr/>
          <p:nvPr/>
        </p:nvSpPr>
        <p:spPr>
          <a:xfrm>
            <a:off x="3430263" y="1550587"/>
            <a:ext cx="3175002" cy="778934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HAKEMUS PALAUTETAAN VALMISTELTAVAKSI (1 kerran)</a:t>
            </a:r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667DB841-653B-4BDD-9D1D-B9961B25994B}"/>
              </a:ext>
            </a:extLst>
          </p:cNvPr>
          <p:cNvSpPr/>
          <p:nvPr/>
        </p:nvSpPr>
        <p:spPr>
          <a:xfrm>
            <a:off x="1874860" y="4913542"/>
            <a:ext cx="978408" cy="48463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2589EC74-403F-461D-B188-228B23AD651D}"/>
              </a:ext>
            </a:extLst>
          </p:cNvPr>
          <p:cNvSpPr/>
          <p:nvPr/>
        </p:nvSpPr>
        <p:spPr>
          <a:xfrm>
            <a:off x="8408751" y="4901013"/>
            <a:ext cx="978408" cy="48463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: Oikea 11">
            <a:extLst>
              <a:ext uri="{FF2B5EF4-FFF2-40B4-BE49-F238E27FC236}">
                <a16:creationId xmlns:a16="http://schemas.microsoft.com/office/drawing/2014/main" id="{E26C7A2F-5D85-4EC3-88D4-B277F152DED3}"/>
              </a:ext>
            </a:extLst>
          </p:cNvPr>
          <p:cNvSpPr/>
          <p:nvPr/>
        </p:nvSpPr>
        <p:spPr>
          <a:xfrm>
            <a:off x="6300553" y="4890515"/>
            <a:ext cx="978408" cy="48463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: Oikea 12">
            <a:extLst>
              <a:ext uri="{FF2B5EF4-FFF2-40B4-BE49-F238E27FC236}">
                <a16:creationId xmlns:a16="http://schemas.microsoft.com/office/drawing/2014/main" id="{3FD450D8-6FF3-4DD9-8C73-C3E74E5EFA2B}"/>
              </a:ext>
            </a:extLst>
          </p:cNvPr>
          <p:cNvSpPr/>
          <p:nvPr/>
        </p:nvSpPr>
        <p:spPr>
          <a:xfrm>
            <a:off x="4235197" y="4917946"/>
            <a:ext cx="978408" cy="48463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Alas 13">
            <a:extLst>
              <a:ext uri="{FF2B5EF4-FFF2-40B4-BE49-F238E27FC236}">
                <a16:creationId xmlns:a16="http://schemas.microsoft.com/office/drawing/2014/main" id="{0C03252F-C333-4B13-9FC8-6A336C648B10}"/>
              </a:ext>
            </a:extLst>
          </p:cNvPr>
          <p:cNvSpPr/>
          <p:nvPr/>
        </p:nvSpPr>
        <p:spPr>
          <a:xfrm>
            <a:off x="2721381" y="3446184"/>
            <a:ext cx="484632" cy="406149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Nuoli: Alas 14">
            <a:extLst>
              <a:ext uri="{FF2B5EF4-FFF2-40B4-BE49-F238E27FC236}">
                <a16:creationId xmlns:a16="http://schemas.microsoft.com/office/drawing/2014/main" id="{FA310A6D-7A6F-4F3F-8902-64E5C82B2766}"/>
              </a:ext>
            </a:extLst>
          </p:cNvPr>
          <p:cNvSpPr/>
          <p:nvPr/>
        </p:nvSpPr>
        <p:spPr>
          <a:xfrm rot="10800000" flipV="1">
            <a:off x="3562004" y="2329521"/>
            <a:ext cx="484632" cy="152281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: Alas 15">
            <a:extLst>
              <a:ext uri="{FF2B5EF4-FFF2-40B4-BE49-F238E27FC236}">
                <a16:creationId xmlns:a16="http://schemas.microsoft.com/office/drawing/2014/main" id="{B7FC3067-B057-4273-8A03-6743302E22CB}"/>
              </a:ext>
            </a:extLst>
          </p:cNvPr>
          <p:cNvSpPr/>
          <p:nvPr/>
        </p:nvSpPr>
        <p:spPr>
          <a:xfrm rot="10800000">
            <a:off x="5300558" y="2321905"/>
            <a:ext cx="484632" cy="61602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8534204D-577D-4451-873E-4A8D8CF0452B}"/>
              </a:ext>
            </a:extLst>
          </p:cNvPr>
          <p:cNvSpPr/>
          <p:nvPr/>
        </p:nvSpPr>
        <p:spPr>
          <a:xfrm>
            <a:off x="7388865" y="2310932"/>
            <a:ext cx="3175002" cy="778934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MAAKUNTAJOHTAJA TEKEE RAHOITUSPÄÄTÖKSEN</a:t>
            </a:r>
          </a:p>
        </p:txBody>
      </p:sp>
      <p:sp>
        <p:nvSpPr>
          <p:cNvPr id="18" name="Nuoli: Alas 17">
            <a:extLst>
              <a:ext uri="{FF2B5EF4-FFF2-40B4-BE49-F238E27FC236}">
                <a16:creationId xmlns:a16="http://schemas.microsoft.com/office/drawing/2014/main" id="{22C9CCDF-C5EA-4B6F-A09E-33FB7FA8A0E2}"/>
              </a:ext>
            </a:extLst>
          </p:cNvPr>
          <p:cNvSpPr/>
          <p:nvPr/>
        </p:nvSpPr>
        <p:spPr>
          <a:xfrm rot="10800000">
            <a:off x="7790185" y="2960012"/>
            <a:ext cx="484632" cy="61602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Nuoli: Alas 18">
            <a:extLst>
              <a:ext uri="{FF2B5EF4-FFF2-40B4-BE49-F238E27FC236}">
                <a16:creationId xmlns:a16="http://schemas.microsoft.com/office/drawing/2014/main" id="{13FF5A48-A70A-415F-9FBF-959B4F22CCC1}"/>
              </a:ext>
            </a:extLst>
          </p:cNvPr>
          <p:cNvSpPr/>
          <p:nvPr/>
        </p:nvSpPr>
        <p:spPr>
          <a:xfrm rot="10800000">
            <a:off x="9565307" y="2943309"/>
            <a:ext cx="484632" cy="61602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52C39C4D-68AC-4990-B584-44B97CD5EF06}"/>
              </a:ext>
            </a:extLst>
          </p:cNvPr>
          <p:cNvSpPr/>
          <p:nvPr/>
        </p:nvSpPr>
        <p:spPr>
          <a:xfrm>
            <a:off x="7388865" y="1118763"/>
            <a:ext cx="3175002" cy="7789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ALOITUSPALAVERI</a:t>
            </a:r>
          </a:p>
        </p:txBody>
      </p:sp>
      <p:sp>
        <p:nvSpPr>
          <p:cNvPr id="22" name="Nuoli: Alas 21">
            <a:extLst>
              <a:ext uri="{FF2B5EF4-FFF2-40B4-BE49-F238E27FC236}">
                <a16:creationId xmlns:a16="http://schemas.microsoft.com/office/drawing/2014/main" id="{D125CE50-38E8-4440-B3B8-69202A5F6AB2}"/>
              </a:ext>
            </a:extLst>
          </p:cNvPr>
          <p:cNvSpPr/>
          <p:nvPr/>
        </p:nvSpPr>
        <p:spPr>
          <a:xfrm rot="10800000">
            <a:off x="8655639" y="1629172"/>
            <a:ext cx="484632" cy="61602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DC200FF2-9F1B-4931-BB46-4DF5A4E62EDC}"/>
              </a:ext>
            </a:extLst>
          </p:cNvPr>
          <p:cNvSpPr/>
          <p:nvPr/>
        </p:nvSpPr>
        <p:spPr>
          <a:xfrm>
            <a:off x="581843" y="5684993"/>
            <a:ext cx="10827373" cy="2170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i-FI" dirty="0">
                <a:solidFill>
                  <a:schemeClr val="tx1"/>
                </a:solidFill>
              </a:rPr>
              <a:t> maaliskuu              - 31.3.2022                viikoittain            sitä mukaa kun hanke läpäisee valmistelun</a:t>
            </a:r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356A27AB-3B56-421D-BD68-8A444007F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94" y="5902036"/>
            <a:ext cx="1380810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7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6E5962-9356-46A1-8E5E-16780A205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33" y="107975"/>
            <a:ext cx="10663428" cy="475065"/>
          </a:xfrm>
        </p:spPr>
        <p:txBody>
          <a:bodyPr/>
          <a:lstStyle/>
          <a:p>
            <a:r>
              <a:rPr lang="fi-FI" dirty="0"/>
              <a:t>Hankkeiden valintamenettelyn vaiheet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AAE07F4-C084-4874-995A-71E52364D12A}"/>
              </a:ext>
            </a:extLst>
          </p:cNvPr>
          <p:cNvSpPr/>
          <p:nvPr/>
        </p:nvSpPr>
        <p:spPr>
          <a:xfrm>
            <a:off x="239511" y="801380"/>
            <a:ext cx="2615656" cy="27052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YLEISET VALINTAPERUSTEET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kaikki on täytettävä, jotta hanke on rahoituskelpoinen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57E23113-1648-4C02-B106-295F11001011}"/>
              </a:ext>
            </a:extLst>
          </p:cNvPr>
          <p:cNvSpPr/>
          <p:nvPr/>
        </p:nvSpPr>
        <p:spPr>
          <a:xfrm>
            <a:off x="3069771" y="4990110"/>
            <a:ext cx="8882718" cy="8178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Hankkeet laitetaan pisteytyksen mukaiseen etusijajärjestykseen.  Rahoitetaan rahoituksen riittävyyden puitteissa. Saatava vähintään 50 % pisteistä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1E71CAA0-391A-442E-9D65-6B49C1B377D2}"/>
              </a:ext>
            </a:extLst>
          </p:cNvPr>
          <p:cNvSpPr/>
          <p:nvPr/>
        </p:nvSpPr>
        <p:spPr>
          <a:xfrm>
            <a:off x="9645528" y="1483259"/>
            <a:ext cx="2306961" cy="2286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b="1" dirty="0">
                <a:solidFill>
                  <a:schemeClr val="tx1"/>
                </a:solidFill>
              </a:rPr>
              <a:t>Alueelliset </a:t>
            </a:r>
            <a:r>
              <a:rPr lang="fi-FI" dirty="0">
                <a:solidFill>
                  <a:schemeClr val="tx1"/>
                </a:solidFill>
              </a:rPr>
              <a:t>0-5 p</a:t>
            </a:r>
            <a:endParaRPr lang="fi-FI" b="1" dirty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älykkään erikoistumisen strategiassa tunnistetut kärkialat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err="1">
                <a:solidFill>
                  <a:schemeClr val="tx1"/>
                </a:solidFill>
              </a:rPr>
              <a:t>Innovaatioekosyteemi</a:t>
            </a:r>
            <a:r>
              <a:rPr lang="fi-FI" sz="1400" dirty="0">
                <a:solidFill>
                  <a:schemeClr val="tx1"/>
                </a:solidFill>
              </a:rPr>
              <a:t>-sopimuksen mukaiset hankkeet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9E28E4E1-E872-457C-B014-C02ED89A07E5}"/>
              </a:ext>
            </a:extLst>
          </p:cNvPr>
          <p:cNvSpPr/>
          <p:nvPr/>
        </p:nvSpPr>
        <p:spPr>
          <a:xfrm>
            <a:off x="3069771" y="770813"/>
            <a:ext cx="8882718" cy="619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ERITYISET VALINTAPERUSTEET 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Erityisiä valintaperusteita on kolmenlaisia</a:t>
            </a:r>
          </a:p>
          <a:p>
            <a:endParaRPr lang="fi-FI" sz="1600" dirty="0">
              <a:solidFill>
                <a:schemeClr val="tx1"/>
              </a:solidFill>
            </a:endParaRPr>
          </a:p>
          <a:p>
            <a:pPr algn="ctr"/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774B4B7E-1A21-479A-8224-93EDA0D56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94" y="5902036"/>
            <a:ext cx="1380810" cy="9559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9D7A012-3C4A-446C-9CB0-C32F8C247D6D}"/>
              </a:ext>
            </a:extLst>
          </p:cNvPr>
          <p:cNvSpPr txBox="1"/>
          <p:nvPr/>
        </p:nvSpPr>
        <p:spPr>
          <a:xfrm>
            <a:off x="239511" y="4397346"/>
            <a:ext cx="288285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 dirty="0">
                <a:solidFill>
                  <a:srgbClr val="FF0000"/>
                </a:solidFill>
              </a:rPr>
              <a:t>Suositus perehtyä valintaperusteisiin huolella jo hakemuksen suunnitteluvaiheessa!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01F7DADA-E215-4AA7-9619-D5E546DC8007}"/>
              </a:ext>
            </a:extLst>
          </p:cNvPr>
          <p:cNvSpPr/>
          <p:nvPr/>
        </p:nvSpPr>
        <p:spPr>
          <a:xfrm>
            <a:off x="3069771" y="1444493"/>
            <a:ext cx="2979162" cy="3433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b="1" dirty="0">
                <a:solidFill>
                  <a:schemeClr val="tx1"/>
                </a:solidFill>
              </a:rPr>
              <a:t>Sisällölliset </a:t>
            </a:r>
            <a:r>
              <a:rPr lang="fi-FI" dirty="0">
                <a:solidFill>
                  <a:schemeClr val="tx1"/>
                </a:solidFill>
              </a:rPr>
              <a:t>0-5 p</a:t>
            </a:r>
            <a:endParaRPr lang="fi-FI" b="1" dirty="0">
              <a:solidFill>
                <a:schemeClr val="tx1"/>
              </a:solidFill>
            </a:endParaRPr>
          </a:p>
          <a:p>
            <a:endParaRPr lang="fi-FI" sz="1600" dirty="0">
              <a:solidFill>
                <a:schemeClr val="tx1"/>
              </a:solidFill>
            </a:endParaRPr>
          </a:p>
          <a:p>
            <a:r>
              <a:rPr lang="fi-FI" sz="1600" dirty="0">
                <a:solidFill>
                  <a:schemeClr val="tx1"/>
                </a:solidFill>
              </a:rPr>
              <a:t>Jokaisella erityistavoitteella on omat sisällölliset erityiset valintaperusteensa</a:t>
            </a:r>
          </a:p>
          <a:p>
            <a:endParaRPr lang="fi-FI" sz="1600" dirty="0">
              <a:solidFill>
                <a:schemeClr val="tx1"/>
              </a:solidFill>
            </a:endParaRPr>
          </a:p>
          <a:p>
            <a:r>
              <a:rPr lang="fi-FI" sz="1600" dirty="0">
                <a:solidFill>
                  <a:schemeClr val="tx1"/>
                </a:solidFill>
              </a:rPr>
              <a:t>Ilmoitetaan hakukuulutuksessa</a:t>
            </a:r>
          </a:p>
          <a:p>
            <a:endParaRPr lang="fi-FI" sz="1600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sz="1600" dirty="0">
              <a:solidFill>
                <a:schemeClr val="tx1"/>
              </a:solidFill>
            </a:endParaRPr>
          </a:p>
          <a:p>
            <a:pPr algn="ctr"/>
            <a:endParaRPr lang="fi-FI" dirty="0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293EB2FE-5FBF-4281-BE3D-C406FEBB3616}"/>
              </a:ext>
            </a:extLst>
          </p:cNvPr>
          <p:cNvSpPr/>
          <p:nvPr/>
        </p:nvSpPr>
        <p:spPr>
          <a:xfrm>
            <a:off x="6357673" y="1483259"/>
            <a:ext cx="3241963" cy="34339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b="1" dirty="0">
                <a:solidFill>
                  <a:schemeClr val="tx1"/>
                </a:solidFill>
              </a:rPr>
              <a:t>Horisontaaliset </a:t>
            </a:r>
            <a:r>
              <a:rPr lang="fi-FI" dirty="0">
                <a:solidFill>
                  <a:schemeClr val="tx1"/>
                </a:solidFill>
              </a:rPr>
              <a:t>0-3 p.</a:t>
            </a:r>
          </a:p>
          <a:p>
            <a:endParaRPr lang="fi-FI" sz="1600" dirty="0">
              <a:solidFill>
                <a:schemeClr val="tx1"/>
              </a:solidFill>
            </a:endParaRPr>
          </a:p>
          <a:p>
            <a:pPr lvl="0">
              <a:lnSpc>
                <a:spcPts val="1260"/>
              </a:lnSpc>
              <a:buSzPts val="1100"/>
              <a:tabLst>
                <a:tab pos="528955" algn="l"/>
                <a:tab pos="529590" algn="l"/>
              </a:tabLst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Kaikille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hankkeille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samat</a:t>
            </a:r>
            <a:endParaRPr lang="en-US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ts val="1260"/>
              </a:lnSpc>
              <a:buSzPts val="1100"/>
              <a:buFont typeface="Arial" panose="020B0604020202020204" pitchFamily="34" charset="0"/>
              <a:buChar char="-"/>
              <a:tabLst>
                <a:tab pos="528955" algn="l"/>
                <a:tab pos="529590" algn="l"/>
              </a:tabLst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lvl="0" indent="-171450">
              <a:lnSpc>
                <a:spcPts val="1260"/>
              </a:lnSpc>
              <a:spcAft>
                <a:spcPts val="600"/>
              </a:spcAft>
              <a:buSzPts val="1100"/>
              <a:buFont typeface="Arial" panose="020B0604020202020204" pitchFamily="34" charset="0"/>
              <a:buChar char="•"/>
              <a:tabLst>
                <a:tab pos="528955" algn="l"/>
                <a:tab pos="529590" algn="l"/>
              </a:tabLst>
            </a:pPr>
            <a:r>
              <a:rPr lang="en-US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sukupuolten</a:t>
            </a:r>
            <a:r>
              <a:rPr lang="en-US" sz="1600" spc="-3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tasa-arvoa</a:t>
            </a:r>
            <a:endParaRPr lang="fi-FI" sz="1600" dirty="0">
              <a:solidFill>
                <a:schemeClr val="tx1"/>
              </a:solidFill>
            </a:endParaRPr>
          </a:p>
          <a:p>
            <a:pPr marL="171450" marR="150495" lvl="0" indent="-171450">
              <a:lnSpc>
                <a:spcPts val="1260"/>
              </a:lnSpc>
              <a:spcAft>
                <a:spcPts val="600"/>
              </a:spcAft>
              <a:buSzPts val="1100"/>
              <a:buFont typeface="Arial" panose="020B0604020202020204" pitchFamily="34" charset="0"/>
              <a:buChar char="•"/>
              <a:tabLst>
                <a:tab pos="528955" algn="l"/>
                <a:tab pos="529590" algn="l"/>
              </a:tabLst>
            </a:pPr>
            <a:r>
              <a:rPr lang="fi-FI" sz="1600" dirty="0">
                <a:solidFill>
                  <a:schemeClr val="tx1"/>
                </a:solidFill>
              </a:rPr>
              <a:t>EU:n perusoikeuskirjan periaatteita ml. yhden-vertaisuutta, syrjimättömyyttä ja esteettömyyttä</a:t>
            </a:r>
          </a:p>
          <a:p>
            <a:pPr marL="171450" marR="150495" lvl="0" indent="-171450">
              <a:lnSpc>
                <a:spcPts val="1260"/>
              </a:lnSpc>
              <a:spcAft>
                <a:spcPts val="600"/>
              </a:spcAft>
              <a:buSzPts val="1100"/>
              <a:buFont typeface="Arial" panose="020B0604020202020204" pitchFamily="34" charset="0"/>
              <a:buChar char="•"/>
              <a:tabLst>
                <a:tab pos="528955" algn="l"/>
                <a:tab pos="529590" algn="l"/>
              </a:tabLst>
            </a:pPr>
            <a:r>
              <a:rPr lang="en-US" sz="1600" dirty="0" err="1">
                <a:solidFill>
                  <a:schemeClr val="tx1"/>
                </a:solidFill>
              </a:rPr>
              <a:t>kestävän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kehityksen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periaatteita</a:t>
            </a:r>
            <a:r>
              <a:rPr lang="en-US" sz="1600" dirty="0">
                <a:solidFill>
                  <a:schemeClr val="tx1"/>
                </a:solidFill>
              </a:rPr>
              <a:t> ja </a:t>
            </a:r>
            <a:r>
              <a:rPr lang="en-US" sz="1600" dirty="0" err="1">
                <a:solidFill>
                  <a:schemeClr val="tx1"/>
                </a:solidFill>
              </a:rPr>
              <a:t>unionin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ympäristöpolitiikkaa</a:t>
            </a:r>
            <a:endParaRPr lang="fi-FI" sz="16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ts val="1260"/>
              </a:lnSpc>
              <a:spcAft>
                <a:spcPts val="600"/>
              </a:spcAft>
              <a:buSzPts val="1100"/>
              <a:buFont typeface="Arial" panose="020B0604020202020204" pitchFamily="34" charset="0"/>
              <a:buChar char="•"/>
              <a:tabLst>
                <a:tab pos="528955" algn="l"/>
                <a:tab pos="529590" algn="l"/>
              </a:tabLst>
            </a:pPr>
            <a:r>
              <a:rPr lang="en-US" sz="1600" dirty="0" err="1">
                <a:solidFill>
                  <a:schemeClr val="tx1"/>
                </a:solidFill>
              </a:rPr>
              <a:t>EU:n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Itämeren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alueen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strategiaa</a:t>
            </a:r>
            <a:endParaRPr lang="fi-FI" sz="1600" dirty="0">
              <a:solidFill>
                <a:schemeClr val="tx1"/>
              </a:solidFill>
            </a:endParaRPr>
          </a:p>
          <a:p>
            <a:pPr marL="528955" indent="-228600">
              <a:spcBef>
                <a:spcPts val="5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 </a:t>
            </a:r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5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D7C3E5-94B9-43C8-A7CD-AE78B0F8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175491"/>
            <a:ext cx="10663428" cy="729673"/>
          </a:xfrm>
        </p:spPr>
        <p:txBody>
          <a:bodyPr/>
          <a:lstStyle/>
          <a:p>
            <a:r>
              <a:rPr lang="fi-FI" sz="3200" dirty="0"/>
              <a:t>Voimassa oleva aluekehityslainsäädäntö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D5698BA-87AA-47C2-B42E-A6B0D504DBB4}"/>
              </a:ext>
            </a:extLst>
          </p:cNvPr>
          <p:cNvSpPr txBox="1"/>
          <p:nvPr/>
        </p:nvSpPr>
        <p:spPr>
          <a:xfrm>
            <a:off x="616481" y="905164"/>
            <a:ext cx="11501628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EU-asetukset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Yleisasetus (EU no 2021/1060): </a:t>
            </a:r>
            <a:r>
              <a:rPr lang="fi-F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https://eur-lex.europa.eu/legal-content/FI/TXT/?uri=CELEX%3A32021R1060</a:t>
            </a: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Interreg</a:t>
            </a: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-asetus (EU no 2021/1059): </a:t>
            </a:r>
            <a:r>
              <a:rPr lang="fi-F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https://eur-lex.europa.eu/legal-content/FI/TXT/?uri=CELEX%3A32021R1059</a:t>
            </a: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EAKR ja koheesiorahastoasetus (EU no 2021/1058): </a:t>
            </a:r>
            <a:r>
              <a:rPr lang="fi-F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https://eur-lex.europa.eu/legal-content/FI/TXT/?uri=CELEX:32021R1058</a:t>
            </a: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ESR+-asetus (EU no 2021/1057): </a:t>
            </a:r>
            <a:r>
              <a:rPr lang="fi-F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https://eur-lex.europa.eu/legal-content/FI/ALL/?uri=CELEX%3A32021R1057</a:t>
            </a: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JTF-asetus (EU no 2021/1056): </a:t>
            </a:r>
            <a:r>
              <a:rPr lang="fi-F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https://eur-lex.europa.eu/legal-content/FI/TXT/?uri=CELEX%3A32021R1056</a:t>
            </a: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fi-FI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Kansallinen lainsäädäntö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Laki alueiden kehittämisestä ja Euroopan unionin alue- ja rakennepolitiikan toimeenpanosta (756/2021): </a:t>
            </a:r>
            <a:r>
              <a:rPr lang="fi-F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https://www.finlex.fi/fi/laki/alkup/2021/20210756</a:t>
            </a: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Laki alueiden kehittämisen ja Euroopan unionin alue- ja rakennepolitiikan hankkeiden rahoittamisesta (757/2021): </a:t>
            </a:r>
            <a:r>
              <a:rPr lang="fi-F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https://finlex.fi/fi/laki/alkup/2021/20210757</a:t>
            </a: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Laki valtionavustuksesta yritystoiminnan kehittämiseksi vuosina 2021–2028 (758/2021): </a:t>
            </a:r>
            <a:r>
              <a:rPr lang="fi-F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https://finlex.fi/fi/laki/alkup/2021/20210758</a:t>
            </a: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fi-FI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Kansalliset asetukset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Valtioneuvoston asetus alueiden kehittämisestä ja Euroopan unionin alue- ja rakennepolitiikan toimeenpanosta annetussa laissa tarkoitetuista tukialueista vuonna 2021 (795/2021): </a:t>
            </a:r>
            <a:r>
              <a:rPr lang="fi-F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0"/>
              </a:rPr>
              <a:t>https://www.finlex.fi/fi/laki/alkup/2021/20210795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Valtioneuvoston asetus alueiden kehittämisestä ja Euroopan unionin alue- ja rakennepolitiikan toimeenpanosta (797/2021): </a:t>
            </a:r>
            <a:r>
              <a:rPr lang="fi-F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1"/>
              </a:rPr>
              <a:t>https://finlex.fi/fi/laki/alkup/2021/20210797</a:t>
            </a: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Valtioneuvoston asetus valtionavustuksesta yritystoiminnan kehittämiseksi vuosina 2021–2028 annetun lain voimaantulosta (821/2021): </a:t>
            </a:r>
            <a:r>
              <a:rPr lang="fi-F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2"/>
              </a:rPr>
              <a:t>https://finlex.fi/fi/laki/alkup/2021/20210821</a:t>
            </a: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Valtioneuvoston asetus Euroopan unionin alue- ja rakennepolitiikan rahastoista rahoitettavien kustannusten tukikelpoisuudesta (866/2021): </a:t>
            </a:r>
            <a:r>
              <a:rPr lang="fi-F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3"/>
              </a:rPr>
              <a:t>https://finlex.fi/fi/laki/ajantasa/2021/20210866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Valtioneuvoston asetus alueiden kehittämisen ja Euroopan unionin alue- ja rakennepolitiikan hankkeiden rahoittamisesta (867/2021): </a:t>
            </a:r>
            <a:r>
              <a:rPr lang="fi-F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4"/>
              </a:rPr>
              <a:t>https://finlex.fi/fi/laki/ajantasa/2021/20210867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63645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EUrahastot TEM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31E1E9"/>
      </a:accent1>
      <a:accent2>
        <a:srgbClr val="FFD3B1"/>
      </a:accent2>
      <a:accent3>
        <a:srgbClr val="767171"/>
      </a:accent3>
      <a:accent4>
        <a:srgbClr val="BFBFBF"/>
      </a:accent4>
      <a:accent5>
        <a:srgbClr val="98F0F4"/>
      </a:accent5>
      <a:accent6>
        <a:srgbClr val="FFE9D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_EU-rahastot_TEM_v1.potx" id="{BD4C5552-89F3-4249-B714-2822517F29ED}" vid="{F9581ED8-104C-4EFB-9DBA-6D3AC1F240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Pohjan väri persikka ohjelman nimellä</Template>
  <TotalTime>5035</TotalTime>
  <Words>915</Words>
  <Application>Microsoft Office PowerPoint</Application>
  <PresentationFormat>Laajakuva</PresentationFormat>
  <Paragraphs>126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Arial</vt:lpstr>
      <vt:lpstr>Calibri</vt:lpstr>
      <vt:lpstr>Symbol</vt:lpstr>
      <vt:lpstr>Tahoma</vt:lpstr>
      <vt:lpstr>Times</vt:lpstr>
      <vt:lpstr>Wingdings</vt:lpstr>
      <vt:lpstr>Office-teema</vt:lpstr>
      <vt:lpstr>Uudistuva ja osaava Suomi rakennerahastokausi  2021-2027</vt:lpstr>
      <vt:lpstr>Mitä tavoitteita uudella ohjelmakaudella rahoitetaan </vt:lpstr>
      <vt:lpstr>Maakuntaohjelma 2022-2025 ja älykkään erikoistumisen strategia ohjaavat rahoitettavien hankkeiden valinnassa -&gt;  </vt:lpstr>
      <vt:lpstr>PowerPoint-esitys</vt:lpstr>
      <vt:lpstr>Rahoitusprosessi uudella ohjelmakaudella 2021-2027</vt:lpstr>
      <vt:lpstr>Hankkeiden valintamenettelyn vaiheet</vt:lpstr>
      <vt:lpstr>Voimassa oleva aluekehityslainsäädäntö</vt:lpstr>
    </vt:vector>
  </TitlesOfParts>
  <Company>EU-rahastot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Merja Olenius</dc:creator>
  <cp:lastModifiedBy>Merja Olenius</cp:lastModifiedBy>
  <cp:revision>36</cp:revision>
  <dcterms:created xsi:type="dcterms:W3CDTF">2021-09-23T10:48:03Z</dcterms:created>
  <dcterms:modified xsi:type="dcterms:W3CDTF">2022-02-08T12:00:59Z</dcterms:modified>
</cp:coreProperties>
</file>